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  <p:sldMasterId id="2147483651" r:id="rId2"/>
    <p:sldMasterId id="2147483659" r:id="rId3"/>
  </p:sldMasterIdLst>
  <p:notesMasterIdLst>
    <p:notesMasterId r:id="rId17"/>
  </p:notesMasterIdLst>
  <p:handoutMasterIdLst>
    <p:handoutMasterId r:id="rId18"/>
  </p:handoutMasterIdLst>
  <p:sldIdLst>
    <p:sldId id="256" r:id="rId4"/>
    <p:sldId id="258" r:id="rId5"/>
    <p:sldId id="259" r:id="rId6"/>
    <p:sldId id="260" r:id="rId7"/>
    <p:sldId id="264" r:id="rId8"/>
    <p:sldId id="266" r:id="rId9"/>
    <p:sldId id="261" r:id="rId10"/>
    <p:sldId id="262" r:id="rId11"/>
    <p:sldId id="263" r:id="rId12"/>
    <p:sldId id="267" r:id="rId13"/>
    <p:sldId id="268" r:id="rId14"/>
    <p:sldId id="257" r:id="rId15"/>
    <p:sldId id="269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BC"/>
    <a:srgbClr val="F7B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43" autoAdjust="0"/>
  </p:normalViewPr>
  <p:slideViewPr>
    <p:cSldViewPr>
      <p:cViewPr varScale="1">
        <p:scale>
          <a:sx n="123" d="100"/>
          <a:sy n="123" d="100"/>
        </p:scale>
        <p:origin x="-13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8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7BEDB20-2195-4B41-A644-71216E09C6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7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57E70-EBFD-EF44-A8E3-875691D4AF2A}" type="datetimeFigureOut">
              <a:rPr lang="nb-NO" smtClean="0"/>
              <a:t>16.09.14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18BD8-2AA2-F042-B565-2B3597A4ED6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684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Web kartportal</a:t>
            </a:r>
            <a:r>
              <a:rPr lang="nb-NO" baseline="0" dirty="0" smtClean="0"/>
              <a:t> – i tilgjengelige i 3. generasjon. </a:t>
            </a:r>
          </a:p>
          <a:p>
            <a:r>
              <a:rPr lang="nb-NO" baseline="0" dirty="0" smtClean="0"/>
              <a:t>Kan være generell kartportal eller fagspesifikk</a:t>
            </a:r>
          </a:p>
          <a:p>
            <a:r>
              <a:rPr lang="nb-NO" baseline="0" dirty="0" smtClean="0"/>
              <a:t>Kan også være plattform for websider med artikler, hvor kartet er integrert</a:t>
            </a:r>
          </a:p>
          <a:p>
            <a:r>
              <a:rPr lang="nb-NO" baseline="0" dirty="0" smtClean="0"/>
              <a:t>Hovedsakelig offentlige etater som brukere, men også noen private løsninger</a:t>
            </a:r>
          </a:p>
          <a:p>
            <a:r>
              <a:rPr lang="nb-NO" baseline="0" dirty="0" smtClean="0"/>
              <a:t>Også brukt som prosjektplattform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18BD8-2AA2-F042-B565-2B3597A4ED6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019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Lite kode men vi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syssler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med kurs i eksempelvis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Mapserver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Openlayers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Samt også, via Adaptive og anbefalinger fra oss, fått kjørt inn eksempelvis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PostGIS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Mapserver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 forvaltninga hos store kartbrukere i Norge</a:t>
            </a:r>
          </a:p>
          <a:p>
            <a:r>
              <a:rPr lang="nb-NO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 så vi "sprer det glade budskap" som også er ett bidrag tilbake!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18BD8-2AA2-F042-B565-2B3597A4ED6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91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ront_page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24075" y="1816100"/>
            <a:ext cx="6408738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>
              <a:defRPr sz="3900">
                <a:solidFill>
                  <a:srgbClr val="F7B522"/>
                </a:solidFill>
              </a:defRPr>
            </a:lvl1pPr>
          </a:lstStyle>
          <a:p>
            <a:pPr lvl="0"/>
            <a:r>
              <a:rPr lang="nb-NO" noProof="0" smtClean="0"/>
              <a:t>Klikk for å redigere tittelstil</a:t>
            </a:r>
            <a:endParaRPr lang="en-US" noProof="0" dirty="0" smtClean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429000"/>
            <a:ext cx="5184775" cy="2016125"/>
          </a:xfrm>
        </p:spPr>
        <p:txBody>
          <a:bodyPr/>
          <a:lstStyle>
            <a:lvl1pPr>
              <a:spcBef>
                <a:spcPct val="25000"/>
              </a:spcBef>
              <a:spcAft>
                <a:spcPct val="200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smtClean="0"/>
              <a:t>Klikk for å redigere undertittelstil i malen</a:t>
            </a:r>
          </a:p>
        </p:txBody>
      </p:sp>
      <p:pic>
        <p:nvPicPr>
          <p:cNvPr id="5" name="Picture 4" descr="logo_hvi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180" y="5661249"/>
            <a:ext cx="6075820" cy="11967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404813"/>
            <a:ext cx="2160587" cy="583247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9238" y="404813"/>
            <a:ext cx="6330950" cy="583247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19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 descr="front_pa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124075" y="1816100"/>
            <a:ext cx="6408738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Klikk for å redigere tittel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429000"/>
            <a:ext cx="5184775" cy="2016125"/>
          </a:xfrm>
        </p:spPr>
        <p:txBody>
          <a:bodyPr/>
          <a:lstStyle>
            <a:lvl1pPr>
              <a:spcBef>
                <a:spcPct val="25000"/>
              </a:spcBef>
              <a:spcAft>
                <a:spcPct val="2000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Tema:</a:t>
            </a:r>
          </a:p>
          <a:p>
            <a:pPr lvl="0"/>
            <a:r>
              <a:rPr lang="nb-NO" noProof="0" smtClean="0"/>
              <a:t>Namn:</a:t>
            </a:r>
          </a:p>
          <a:p>
            <a:pPr lvl="0"/>
            <a:r>
              <a:rPr lang="nb-NO" noProof="0" smtClean="0"/>
              <a:t>Dato/stad: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534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9838" y="1341438"/>
            <a:ext cx="24796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913" y="1341438"/>
            <a:ext cx="24796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8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7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41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342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87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85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81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4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5238" y="404813"/>
            <a:ext cx="1277937" cy="583247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9838" y="404813"/>
            <a:ext cx="3683000" cy="583247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79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5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87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255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9838" y="1341438"/>
            <a:ext cx="24796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913" y="1341438"/>
            <a:ext cx="24796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8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593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67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76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41454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098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679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76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5238" y="404813"/>
            <a:ext cx="1277937" cy="583247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9838" y="404813"/>
            <a:ext cx="3683000" cy="583247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341438"/>
            <a:ext cx="4243388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41438"/>
            <a:ext cx="4244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73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29239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 bildet til plassholderen eller klikk ikonet for å legge til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477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4.jpe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secondpage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80513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404813"/>
            <a:ext cx="86439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skills and experience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341438"/>
            <a:ext cx="86407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Key skills and knowledge</a:t>
            </a:r>
          </a:p>
          <a:p>
            <a:pPr lvl="1"/>
            <a:r>
              <a:rPr lang="en-US"/>
              <a:t>geographical</a:t>
            </a:r>
          </a:p>
          <a:p>
            <a:pPr lvl="2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40000"/>
        </a:spcAft>
        <a:tabLst>
          <a:tab pos="182563" algn="l"/>
        </a:tabLst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0"/>
        </a:spcBef>
        <a:spcAft>
          <a:spcPct val="40000"/>
        </a:spcAft>
        <a:buFont typeface="Wingdings" charset="0"/>
        <a:buChar char="§"/>
        <a:tabLst>
          <a:tab pos="182563" algn="l"/>
        </a:tabLst>
        <a:defRPr sz="1600">
          <a:solidFill>
            <a:schemeClr val="tx1"/>
          </a:solidFill>
          <a:latin typeface="+mn-lt"/>
          <a:ea typeface="+mn-ea"/>
        </a:defRPr>
      </a:lvl2pPr>
      <a:lvl3pPr marL="1346200" indent="-357188" algn="l" rtl="0" eaLnBrk="1" fontAlgn="base" hangingPunct="1">
        <a:spcBef>
          <a:spcPct val="0"/>
        </a:spcBef>
        <a:spcAft>
          <a:spcPct val="40000"/>
        </a:spcAft>
        <a:buFont typeface="Wingdings" charset="0"/>
        <a:buChar char="§"/>
        <a:tabLst>
          <a:tab pos="182563" algn="l"/>
        </a:tabLst>
        <a:defRPr sz="1600">
          <a:solidFill>
            <a:schemeClr val="tx1"/>
          </a:solidFill>
          <a:latin typeface="+mn-lt"/>
          <a:ea typeface="+mn-ea"/>
        </a:defRPr>
      </a:lvl3pPr>
      <a:lvl4pPr marL="1703388" indent="-1778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4pPr>
      <a:lvl5pPr marL="2062163" indent="-17938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5pPr>
      <a:lvl6pPr marL="2519363" indent="-17938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6pPr>
      <a:lvl7pPr marL="2976563" indent="-17938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7pPr>
      <a:lvl8pPr marL="3433763" indent="-17938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8pPr>
      <a:lvl9pPr marL="3890963" indent="-179388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tabLst>
          <a:tab pos="182563" algn="l"/>
        </a:tabLst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econdpage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779838" y="404813"/>
            <a:ext cx="511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skills and experience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9838" y="1341438"/>
            <a:ext cx="51117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Key skills and knowledge</a:t>
            </a:r>
          </a:p>
          <a:p>
            <a:pPr lvl="1"/>
            <a:r>
              <a:rPr lang="en-US"/>
              <a:t>geographical</a:t>
            </a:r>
          </a:p>
          <a:p>
            <a:pPr lvl="2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357188" algn="l" rtl="0" fontAlgn="base">
        <a:spcBef>
          <a:spcPct val="0"/>
        </a:spcBef>
        <a:spcAft>
          <a:spcPct val="40000"/>
        </a:spcAft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73150" indent="-357188" algn="l" rtl="0" fontAlgn="base">
        <a:spcBef>
          <a:spcPct val="0"/>
        </a:spcBef>
        <a:spcAft>
          <a:spcPct val="40000"/>
        </a:spcAft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698625" indent="-177800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20574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5pPr>
      <a:lvl6pPr marL="25146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6pPr>
      <a:lvl7pPr marL="29718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7pPr>
      <a:lvl8pPr marL="34290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8pPr>
      <a:lvl9pPr marL="38862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econdpage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779838" y="404813"/>
            <a:ext cx="511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skills and experience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9838" y="1341438"/>
            <a:ext cx="51117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Key skills and knowledge</a:t>
            </a:r>
          </a:p>
          <a:p>
            <a:pPr lvl="1"/>
            <a:r>
              <a:rPr lang="en-US"/>
              <a:t>geographical</a:t>
            </a:r>
          </a:p>
          <a:p>
            <a:pPr lvl="2"/>
            <a:endParaRPr lang="en-US"/>
          </a:p>
        </p:txBody>
      </p:sp>
      <p:pic>
        <p:nvPicPr>
          <p:cNvPr id="58373" name="Picture 5" descr="kart_gron_til_kvit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65" b="9883"/>
          <a:stretch>
            <a:fillRect/>
          </a:stretch>
        </p:blipFill>
        <p:spPr bwMode="auto">
          <a:xfrm>
            <a:off x="0" y="2347913"/>
            <a:ext cx="3783013" cy="42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F7B522"/>
          </a:solidFill>
          <a:latin typeface="Arial" charset="0"/>
          <a:ea typeface="ＭＳ Ｐゴシック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357188" algn="l" rtl="0" fontAlgn="base">
        <a:spcBef>
          <a:spcPct val="0"/>
        </a:spcBef>
        <a:spcAft>
          <a:spcPct val="40000"/>
        </a:spcAft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73150" indent="-357188" algn="l" rtl="0" fontAlgn="base">
        <a:spcBef>
          <a:spcPct val="0"/>
        </a:spcBef>
        <a:spcAft>
          <a:spcPct val="40000"/>
        </a:spcAft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698625" indent="-177800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20574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5pPr>
      <a:lvl6pPr marL="25146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6pPr>
      <a:lvl7pPr marL="29718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7pPr>
      <a:lvl8pPr marL="34290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8pPr>
      <a:lvl9pPr marL="3886200" indent="-179388" algn="l" rtl="0" fontAlgn="base">
        <a:spcBef>
          <a:spcPct val="20000"/>
        </a:spcBef>
        <a:spcAft>
          <a:spcPct val="0"/>
        </a:spcAft>
        <a:buFont typeface="Wingdings" charset="0"/>
        <a:buChar char="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4075" y="2449170"/>
            <a:ext cx="6408738" cy="692493"/>
          </a:xfrm>
        </p:spPr>
        <p:txBody>
          <a:bodyPr/>
          <a:lstStyle/>
          <a:p>
            <a:r>
              <a:rPr lang="en-US" dirty="0" smtClean="0"/>
              <a:t>Adaptive – QGIS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Publisering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data </a:t>
            </a:r>
            <a:r>
              <a:rPr lang="en-US" dirty="0" err="1" smtClean="0"/>
              <a:t>fra</a:t>
            </a:r>
            <a:r>
              <a:rPr lang="en-US" dirty="0" smtClean="0"/>
              <a:t> Desktop GIS (QGIS) </a:t>
            </a:r>
            <a:r>
              <a:rPr lang="en-US" dirty="0" err="1" smtClean="0"/>
              <a:t>til</a:t>
            </a:r>
            <a:r>
              <a:rPr lang="en-US" dirty="0" smtClean="0"/>
              <a:t> web</a:t>
            </a:r>
          </a:p>
          <a:p>
            <a:endParaRPr lang="en-US" dirty="0"/>
          </a:p>
          <a:p>
            <a:r>
              <a:rPr lang="en-US" dirty="0" smtClean="0"/>
              <a:t>Frode Skjævestad, Avinet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1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QGIS</a:t>
            </a:r>
            <a:endParaRPr lang="nb-NO" dirty="0"/>
          </a:p>
        </p:txBody>
      </p:sp>
      <p:sp>
        <p:nvSpPr>
          <p:cNvPr id="3" name="Rektangel 2"/>
          <p:cNvSpPr/>
          <p:nvPr/>
        </p:nvSpPr>
        <p:spPr>
          <a:xfrm>
            <a:off x="215516" y="1232756"/>
            <a:ext cx="673774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Arial"/>
              <a:buChar char="•"/>
            </a:pPr>
            <a:r>
              <a:rPr lang="nb-NO" sz="28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OpenSource</a:t>
            </a: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 GIS desktop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Svært funksjonsrikt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Leser de fleste formater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Tett integrert med </a:t>
            </a:r>
            <a:r>
              <a:rPr lang="nb-NO" sz="28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PostGIS</a:t>
            </a:r>
            <a:endParaRPr lang="nb-NO" sz="2800" b="1" dirty="0" smtClean="0">
              <a:solidFill>
                <a:srgbClr val="008EBC"/>
              </a:solidFill>
              <a:latin typeface="Open Sans"/>
              <a:cs typeface="Open Sans"/>
            </a:endParaRP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Fungerer på Windows, Mac, Linux,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Android</a:t>
            </a: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 er på vei</a:t>
            </a:r>
          </a:p>
        </p:txBody>
      </p:sp>
      <p:pic>
        <p:nvPicPr>
          <p:cNvPr id="4" name="Bilde 3" descr="Skjermbilde 2014-09-16 kl. 13.15.5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3537012"/>
            <a:ext cx="4535996" cy="28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Integrasjon QGIS - Adaptive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15516" y="1232756"/>
            <a:ext cx="876393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Mulighet for publisere QGIS prosjekter</a:t>
            </a:r>
            <a:b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</a:b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direkte fra QGIS til Adaptive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Adaptive leser QGIS prosjekter som datakilde</a:t>
            </a:r>
          </a:p>
          <a:p>
            <a:pPr marL="457200" lvl="0" indent="-457200">
              <a:buFont typeface="Arial"/>
              <a:buChar char="•"/>
            </a:pP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Laget egen </a:t>
            </a:r>
            <a:r>
              <a:rPr lang="nb-NO" sz="28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Plugin</a:t>
            </a:r>
            <a:r>
              <a:rPr lang="nb-NO" sz="2800" b="1" dirty="0" smtClean="0">
                <a:solidFill>
                  <a:srgbClr val="008EBC"/>
                </a:solidFill>
                <a:latin typeface="Open Sans"/>
                <a:cs typeface="Open Sans"/>
              </a:rPr>
              <a:t> i QGIS for publisering</a:t>
            </a:r>
          </a:p>
        </p:txBody>
      </p:sp>
      <p:pic>
        <p:nvPicPr>
          <p:cNvPr id="5" name="Bilde 4" descr="Skjermbilde 2014-09-15 kl. 15.35.4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996952"/>
            <a:ext cx="5760132" cy="3601958"/>
          </a:xfrm>
          <a:prstGeom prst="rect">
            <a:avLst/>
          </a:prstGeom>
        </p:spPr>
      </p:pic>
      <p:pic>
        <p:nvPicPr>
          <p:cNvPr id="6" name="Bilde 5" descr="Skjermbilde 2014-09-15 kl. 15.36.1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996952"/>
            <a:ext cx="5765759" cy="3603600"/>
          </a:xfrm>
          <a:prstGeom prst="rect">
            <a:avLst/>
          </a:prstGeom>
        </p:spPr>
      </p:pic>
      <p:pic>
        <p:nvPicPr>
          <p:cNvPr id="7" name="Bilde 6" descr="Skjermbilde 2014-09-16 kl. 13.26.2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860" y="4437112"/>
            <a:ext cx="1584176" cy="6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215516" y="404664"/>
            <a:ext cx="8643937" cy="549275"/>
          </a:xfrm>
        </p:spPr>
        <p:txBody>
          <a:bodyPr/>
          <a:lstStyle/>
          <a:p>
            <a:r>
              <a:rPr lang="nb-NO" dirty="0" smtClean="0"/>
              <a:t>Enklest mulig vei fra Desktop GIS til </a:t>
            </a:r>
            <a:r>
              <a:rPr lang="nb-NO" dirty="0" err="1" smtClean="0"/>
              <a:t>WebGIS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82" y="1160748"/>
            <a:ext cx="2626698" cy="2960948"/>
          </a:xfrm>
          <a:prstGeom prst="rect">
            <a:avLst/>
          </a:prstGeom>
        </p:spPr>
      </p:pic>
      <p:pic>
        <p:nvPicPr>
          <p:cNvPr id="6" name="Bilde 5" descr="Skjermbilde 2014-09-16 kl. 09.47.3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1700808"/>
            <a:ext cx="3059832" cy="182658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5688124" y="133147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smtClean="0">
                <a:solidFill>
                  <a:srgbClr val="008EBC"/>
                </a:solidFill>
                <a:latin typeface="Open Sans"/>
                <a:cs typeface="Open Sans"/>
              </a:rPr>
              <a:t>Adaptive 3</a:t>
            </a:r>
            <a:endParaRPr lang="nb-NO" b="1" dirty="0">
              <a:solidFill>
                <a:srgbClr val="008EBC"/>
              </a:solidFill>
              <a:latin typeface="Open Sans"/>
              <a:cs typeface="Open Sans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4005074" y="1628800"/>
            <a:ext cx="8873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b-NO" sz="9600" b="1" dirty="0">
                <a:solidFill>
                  <a:srgbClr val="008EBC"/>
                </a:solidFill>
                <a:latin typeface="Open Sans"/>
                <a:cs typeface="Open Sans"/>
              </a:rPr>
              <a:t>+</a:t>
            </a:r>
          </a:p>
        </p:txBody>
      </p:sp>
      <p:sp>
        <p:nvSpPr>
          <p:cNvPr id="10" name="Rektangel 9"/>
          <p:cNvSpPr/>
          <p:nvPr/>
        </p:nvSpPr>
        <p:spPr>
          <a:xfrm>
            <a:off x="4005074" y="3645024"/>
            <a:ext cx="8873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b-NO" sz="9600" b="1" dirty="0" smtClean="0">
                <a:solidFill>
                  <a:srgbClr val="008EBC"/>
                </a:solidFill>
                <a:latin typeface="Open Sans"/>
                <a:cs typeface="Open Sans"/>
              </a:rPr>
              <a:t>=</a:t>
            </a:r>
            <a:endParaRPr lang="nb-NO" sz="9600" b="1" dirty="0">
              <a:solidFill>
                <a:srgbClr val="008EBC"/>
              </a:solidFill>
              <a:latin typeface="Open Sans"/>
              <a:cs typeface="Open Sans"/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2735796" y="4797152"/>
            <a:ext cx="3425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b-NO" sz="9600" b="1" dirty="0" smtClean="0">
                <a:solidFill>
                  <a:srgbClr val="008EBC"/>
                </a:solidFill>
                <a:latin typeface="Open Sans"/>
                <a:cs typeface="Open Sans"/>
              </a:rPr>
              <a:t>SANT</a:t>
            </a:r>
            <a:endParaRPr lang="nb-NO" sz="9600" b="1" dirty="0">
              <a:solidFill>
                <a:srgbClr val="008EBC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36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6000" cy="2095500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5004048" y="404664"/>
            <a:ext cx="3996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b="1" dirty="0" smtClean="0">
                <a:solidFill>
                  <a:srgbClr val="008EBC"/>
                </a:solidFill>
                <a:latin typeface="Open Sans"/>
                <a:cs typeface="Open Sans"/>
              </a:rPr>
              <a:t>Vi er storbrukere av åpen kildekode </a:t>
            </a:r>
            <a:r>
              <a:rPr lang="nb-NO" b="1" dirty="0" smtClean="0">
                <a:solidFill>
                  <a:srgbClr val="008EBC"/>
                </a:solidFill>
                <a:latin typeface="Open Sans"/>
                <a:cs typeface="Open Sans"/>
              </a:rPr>
              <a:t>basert </a:t>
            </a:r>
            <a:r>
              <a:rPr lang="nb-NO" b="1" dirty="0" smtClean="0">
                <a:solidFill>
                  <a:srgbClr val="008EBC"/>
                </a:solidFill>
                <a:latin typeface="Open Sans"/>
                <a:cs typeface="Open Sans"/>
              </a:rPr>
              <a:t>programvare/bibliotek</a:t>
            </a:r>
            <a:endParaRPr lang="nb-NO" b="1" dirty="0">
              <a:solidFill>
                <a:srgbClr val="008EBC"/>
              </a:solidFill>
              <a:latin typeface="Open Sans"/>
              <a:cs typeface="Open Sans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636912"/>
            <a:ext cx="6035712" cy="33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49238" y="30762"/>
            <a:ext cx="8643937" cy="923326"/>
          </a:xfrm>
        </p:spPr>
        <p:txBody>
          <a:bodyPr/>
          <a:lstStyle/>
          <a:p>
            <a:r>
              <a:rPr lang="nb-NO" sz="5400" dirty="0" smtClean="0"/>
              <a:t>Avinet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15516" y="1232756"/>
            <a:ext cx="795835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b-NO" sz="4400" b="1" dirty="0" smtClean="0">
                <a:solidFill>
                  <a:srgbClr val="008EBC"/>
                </a:solidFill>
                <a:latin typeface="Open Sans"/>
                <a:cs typeface="Open Sans"/>
              </a:rPr>
              <a:t>Lite firma</a:t>
            </a:r>
          </a:p>
          <a:p>
            <a:pPr lvl="0"/>
            <a:r>
              <a:rPr lang="nb-NO" sz="4400" b="1" dirty="0" smtClean="0">
                <a:solidFill>
                  <a:srgbClr val="008EBC"/>
                </a:solidFill>
                <a:latin typeface="Open Sans"/>
                <a:cs typeface="Open Sans"/>
              </a:rPr>
              <a:t>Stor kompetanse</a:t>
            </a:r>
          </a:p>
          <a:p>
            <a:pPr lvl="0"/>
            <a:r>
              <a:rPr lang="nb-NO" sz="4400" b="1" dirty="0" smtClean="0">
                <a:solidFill>
                  <a:srgbClr val="008EBC"/>
                </a:solidFill>
                <a:latin typeface="Open Sans"/>
                <a:cs typeface="Open Sans"/>
              </a:rPr>
              <a:t>Hovedfokus på </a:t>
            </a:r>
            <a:r>
              <a:rPr lang="nb-NO" sz="44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OpenSource</a:t>
            </a:r>
            <a:r>
              <a:rPr lang="nb-NO" sz="4400" b="1" dirty="0" smtClean="0">
                <a:solidFill>
                  <a:srgbClr val="008EBC"/>
                </a:solidFill>
                <a:latin typeface="Open Sans"/>
                <a:cs typeface="Open Sans"/>
              </a:rPr>
              <a:t> </a:t>
            </a:r>
            <a:endParaRPr lang="nb-NO" sz="4400" b="1" dirty="0">
              <a:solidFill>
                <a:srgbClr val="008EBC"/>
              </a:solidFill>
              <a:latin typeface="Open Sans"/>
              <a:cs typeface="Open Sans"/>
            </a:endParaRPr>
          </a:p>
        </p:txBody>
      </p:sp>
      <p:pic>
        <p:nvPicPr>
          <p:cNvPr id="5" name="Picture 2" descr="C:\Documents and Settings\runarbe\Desktop\bilete\P1030033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3537012"/>
            <a:ext cx="4711400" cy="2819740"/>
          </a:xfrm>
          <a:prstGeom prst="rect">
            <a:avLst/>
          </a:prstGeom>
          <a:noFill/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8918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49238" y="30762"/>
            <a:ext cx="8643937" cy="923326"/>
          </a:xfrm>
        </p:spPr>
        <p:txBody>
          <a:bodyPr/>
          <a:lstStyle/>
          <a:p>
            <a:r>
              <a:rPr lang="nb-NO" sz="5400" dirty="0" smtClean="0"/>
              <a:t>Adaptive</a:t>
            </a:r>
            <a:endParaRPr lang="nb-NO" sz="5400" dirty="0"/>
          </a:p>
        </p:txBody>
      </p:sp>
      <p:sp>
        <p:nvSpPr>
          <p:cNvPr id="3" name="Rektangel 2"/>
          <p:cNvSpPr/>
          <p:nvPr/>
        </p:nvSpPr>
        <p:spPr>
          <a:xfrm>
            <a:off x="215516" y="1232756"/>
            <a:ext cx="8581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b-NO" sz="3600" b="1" dirty="0" smtClean="0">
                <a:solidFill>
                  <a:srgbClr val="008EBC"/>
                </a:solidFill>
                <a:latin typeface="Open Sans"/>
                <a:cs typeface="Open Sans"/>
              </a:rPr>
              <a:t>Basert på </a:t>
            </a:r>
            <a:r>
              <a:rPr lang="nb-NO" sz="3600" b="1" dirty="0" err="1" smtClean="0">
                <a:solidFill>
                  <a:srgbClr val="008EBC"/>
                </a:solidFill>
                <a:latin typeface="Open Sans"/>
                <a:cs typeface="Open Sans"/>
              </a:rPr>
              <a:t>OpenSource</a:t>
            </a:r>
            <a:r>
              <a:rPr lang="nb-NO" sz="3600" b="1" dirty="0" smtClean="0">
                <a:solidFill>
                  <a:srgbClr val="008EBC"/>
                </a:solidFill>
                <a:latin typeface="Open Sans"/>
                <a:cs typeface="Open Sans"/>
              </a:rPr>
              <a:t> komponenter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1524000" cy="1524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204864"/>
            <a:ext cx="3159079" cy="837952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2816932"/>
            <a:ext cx="2540000" cy="4826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56" y="4077072"/>
            <a:ext cx="3162040" cy="659904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992" y="3392996"/>
            <a:ext cx="1505012" cy="1710241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5265204"/>
            <a:ext cx="4319104" cy="9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2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Skjermbilde 2014-09-16 kl. 12.41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4684"/>
            <a:ext cx="9144000" cy="556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9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 descr="Skjermbilde 2014-09-16 kl. 13.09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0400"/>
            <a:ext cx="9144000" cy="55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0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 descr="Skjermbilde 2014-09-16 kl. 12.46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500"/>
            <a:ext cx="9144000" cy="56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3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 descr="Skjermbilde 2014-09-16 kl. 12.49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7700"/>
            <a:ext cx="9144000" cy="5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7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 descr="Skjermbilde 2014-09-16 kl. 12.5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0400"/>
            <a:ext cx="9144000" cy="55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6" y="296652"/>
            <a:ext cx="9144000" cy="60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VINET powerpointmal">
  <a:themeElements>
    <a:clrScheme name="Framside m/logo, brei 14">
      <a:dk1>
        <a:srgbClr val="000000"/>
      </a:dk1>
      <a:lt1>
        <a:srgbClr val="FFFFFF"/>
      </a:lt1>
      <a:dk2>
        <a:srgbClr val="F3B728"/>
      </a:dk2>
      <a:lt2>
        <a:srgbClr val="808080"/>
      </a:lt2>
      <a:accent1>
        <a:srgbClr val="008EBC"/>
      </a:accent1>
      <a:accent2>
        <a:srgbClr val="B3CB1C"/>
      </a:accent2>
      <a:accent3>
        <a:srgbClr val="FFFFFF"/>
      </a:accent3>
      <a:accent4>
        <a:srgbClr val="000000"/>
      </a:accent4>
      <a:accent5>
        <a:srgbClr val="AAC6DA"/>
      </a:accent5>
      <a:accent6>
        <a:srgbClr val="A2B818"/>
      </a:accent6>
      <a:hlink>
        <a:srgbClr val="CCCCFF"/>
      </a:hlink>
      <a:folHlink>
        <a:srgbClr val="B2B2B2"/>
      </a:folHlink>
    </a:clrScheme>
    <a:fontScheme name="Framside m/logo, brei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ramside m/logo, bre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m/logo, brei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m/logo, brei 14">
        <a:dk1>
          <a:srgbClr val="000000"/>
        </a:dk1>
        <a:lt1>
          <a:srgbClr val="FFFFFF"/>
        </a:lt1>
        <a:dk2>
          <a:srgbClr val="F3B728"/>
        </a:dk2>
        <a:lt2>
          <a:srgbClr val="808080"/>
        </a:lt2>
        <a:accent1>
          <a:srgbClr val="008EBC"/>
        </a:accent1>
        <a:accent2>
          <a:srgbClr val="B3CB1C"/>
        </a:accent2>
        <a:accent3>
          <a:srgbClr val="FFFFFF"/>
        </a:accent3>
        <a:accent4>
          <a:srgbClr val="000000"/>
        </a:accent4>
        <a:accent5>
          <a:srgbClr val="AAC6DA"/>
        </a:accent5>
        <a:accent6>
          <a:srgbClr val="A2B818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ramside u/log, smal">
  <a:themeElements>
    <a:clrScheme name="Framside u/log, smal 14">
      <a:dk1>
        <a:srgbClr val="000000"/>
      </a:dk1>
      <a:lt1>
        <a:srgbClr val="FFFFFF"/>
      </a:lt1>
      <a:dk2>
        <a:srgbClr val="F3B728"/>
      </a:dk2>
      <a:lt2>
        <a:srgbClr val="808080"/>
      </a:lt2>
      <a:accent1>
        <a:srgbClr val="008EBC"/>
      </a:accent1>
      <a:accent2>
        <a:srgbClr val="B3CB1C"/>
      </a:accent2>
      <a:accent3>
        <a:srgbClr val="FFFFFF"/>
      </a:accent3>
      <a:accent4>
        <a:srgbClr val="000000"/>
      </a:accent4>
      <a:accent5>
        <a:srgbClr val="AAC6DA"/>
      </a:accent5>
      <a:accent6>
        <a:srgbClr val="A2B818"/>
      </a:accent6>
      <a:hlink>
        <a:srgbClr val="CCCCFF"/>
      </a:hlink>
      <a:folHlink>
        <a:srgbClr val="B2B2B2"/>
      </a:folHlink>
    </a:clrScheme>
    <a:fontScheme name="Framside u/log, sm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ramside u/log, sm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amside u/log, smal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amside u/log, smal 14">
        <a:dk1>
          <a:srgbClr val="000000"/>
        </a:dk1>
        <a:lt1>
          <a:srgbClr val="FFFFFF"/>
        </a:lt1>
        <a:dk2>
          <a:srgbClr val="F3B728"/>
        </a:dk2>
        <a:lt2>
          <a:srgbClr val="808080"/>
        </a:lt2>
        <a:accent1>
          <a:srgbClr val="008EBC"/>
        </a:accent1>
        <a:accent2>
          <a:srgbClr val="B3CB1C"/>
        </a:accent2>
        <a:accent3>
          <a:srgbClr val="FFFFFF"/>
        </a:accent3>
        <a:accent4>
          <a:srgbClr val="000000"/>
        </a:accent4>
        <a:accent5>
          <a:srgbClr val="AAC6DA"/>
        </a:accent5>
        <a:accent6>
          <a:srgbClr val="A2B818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mal, m/dekor">
  <a:themeElements>
    <a:clrScheme name="Smal, m/dekor 14">
      <a:dk1>
        <a:srgbClr val="000000"/>
      </a:dk1>
      <a:lt1>
        <a:srgbClr val="FFFFFF"/>
      </a:lt1>
      <a:dk2>
        <a:srgbClr val="F3B728"/>
      </a:dk2>
      <a:lt2>
        <a:srgbClr val="808080"/>
      </a:lt2>
      <a:accent1>
        <a:srgbClr val="008EBC"/>
      </a:accent1>
      <a:accent2>
        <a:srgbClr val="B3CB1C"/>
      </a:accent2>
      <a:accent3>
        <a:srgbClr val="FFFFFF"/>
      </a:accent3>
      <a:accent4>
        <a:srgbClr val="000000"/>
      </a:accent4>
      <a:accent5>
        <a:srgbClr val="AAC6DA"/>
      </a:accent5>
      <a:accent6>
        <a:srgbClr val="A2B818"/>
      </a:accent6>
      <a:hlink>
        <a:srgbClr val="CCCCFF"/>
      </a:hlink>
      <a:folHlink>
        <a:srgbClr val="B2B2B2"/>
      </a:folHlink>
    </a:clrScheme>
    <a:fontScheme name="Smal, m/deko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mal, m/dek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al, m/dekor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al, m/dekor 14">
        <a:dk1>
          <a:srgbClr val="000000"/>
        </a:dk1>
        <a:lt1>
          <a:srgbClr val="FFFFFF"/>
        </a:lt1>
        <a:dk2>
          <a:srgbClr val="F3B728"/>
        </a:dk2>
        <a:lt2>
          <a:srgbClr val="808080"/>
        </a:lt2>
        <a:accent1>
          <a:srgbClr val="008EBC"/>
        </a:accent1>
        <a:accent2>
          <a:srgbClr val="B3CB1C"/>
        </a:accent2>
        <a:accent3>
          <a:srgbClr val="FFFFFF"/>
        </a:accent3>
        <a:accent4>
          <a:srgbClr val="000000"/>
        </a:accent4>
        <a:accent5>
          <a:srgbClr val="AAC6DA"/>
        </a:accent5>
        <a:accent6>
          <a:srgbClr val="A2B818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AVINET powerpointmal.potx</Template>
  <TotalTime>1763</TotalTime>
  <Words>197</Words>
  <Application>Microsoft Macintosh PowerPoint</Application>
  <PresentationFormat>Skjermfremvisning (4:3)</PresentationFormat>
  <Paragraphs>36</Paragraphs>
  <Slides>13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Lysbildetitler</vt:lpstr>
      </vt:variant>
      <vt:variant>
        <vt:i4>13</vt:i4>
      </vt:variant>
    </vt:vector>
  </HeadingPairs>
  <TitlesOfParts>
    <vt:vector size="16" baseType="lpstr">
      <vt:lpstr>AVINET powerpointmal</vt:lpstr>
      <vt:lpstr>Framside u/log, smal</vt:lpstr>
      <vt:lpstr>Smal, m/dekor</vt:lpstr>
      <vt:lpstr>Adaptive – QGIS </vt:lpstr>
      <vt:lpstr>Avinet </vt:lpstr>
      <vt:lpstr>Adaptive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QGIS</vt:lpstr>
      <vt:lpstr>Integrasjon QGIS - Adaptive</vt:lpstr>
      <vt:lpstr>Enklest mulig vei fra Desktop GIS til WebGIS</vt:lpstr>
      <vt:lpstr>PowerPoint-presentasjon</vt:lpstr>
    </vt:vector>
  </TitlesOfParts>
  <Company>Asplan Viak Internet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(Stein) Runar Bergheim</dc:creator>
  <cp:lastModifiedBy>Frode Skjævestad</cp:lastModifiedBy>
  <cp:revision>100</cp:revision>
  <dcterms:created xsi:type="dcterms:W3CDTF">2006-10-18T18:35:15Z</dcterms:created>
  <dcterms:modified xsi:type="dcterms:W3CDTF">2014-09-16T11:59:00Z</dcterms:modified>
</cp:coreProperties>
</file>